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8288000" cy="10287000"/>
  <p:notesSz cx="6858000" cy="9144000"/>
  <p:embeddedFontLst>
    <p:embeddedFont>
      <p:font typeface="Montserrat Medium" charset="1" panose="00000600000000000000"/>
      <p:regular r:id="rId13"/>
    </p:embeddedFont>
    <p:embeddedFont>
      <p:font typeface="Codec Pro Ultra-Bold" charset="1" panose="00000700000000000000"/>
      <p:regular r:id="rId14"/>
    </p:embeddedFont>
    <p:embeddedFont>
      <p:font typeface="Codec Pro" charset="1" panose="00000500000000000000"/>
      <p:regular r:id="rId15"/>
    </p:embeddedFont>
    <p:embeddedFont>
      <p:font typeface="Open Sauce" charset="1" panose="00000500000000000000"/>
      <p:regular r:id="rId16"/>
    </p:embeddedFont>
    <p:embeddedFont>
      <p:font typeface="Montserrat Bold" charset="1" panose="00000800000000000000"/>
      <p:regular r:id="rId17"/>
    </p:embeddedFont>
    <p:embeddedFont>
      <p:font typeface="Montserrat" charset="1" panose="000005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Relationship Id="rId3" Target="../media/image17.sv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21.jpeg" Type="http://schemas.openxmlformats.org/officeDocument/2006/relationships/image"/><Relationship Id="rId4" Target="../media/VAGhTMxdyb8.mp4" Type="http://schemas.openxmlformats.org/officeDocument/2006/relationships/video"/><Relationship Id="rId5" Target="../media/VAGhTMxdyb8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47927" y="3359741"/>
            <a:ext cx="154547" cy="5301083"/>
            <a:chOff x="0" y="0"/>
            <a:chExt cx="32097" cy="110094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2097" cy="1100948"/>
            </a:xfrm>
            <a:custGeom>
              <a:avLst/>
              <a:gdLst/>
              <a:ahLst/>
              <a:cxnLst/>
              <a:rect r="r" b="b" t="t" l="l"/>
              <a:pathLst>
                <a:path h="1100948" w="32097">
                  <a:moveTo>
                    <a:pt x="0" y="0"/>
                  </a:moveTo>
                  <a:lnTo>
                    <a:pt x="32097" y="0"/>
                  </a:lnTo>
                  <a:lnTo>
                    <a:pt x="32097" y="1100948"/>
                  </a:lnTo>
                  <a:lnTo>
                    <a:pt x="0" y="1100948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2097" cy="11199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847070" y="7418584"/>
            <a:ext cx="9491089" cy="704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75"/>
              </a:lnSpc>
            </a:pPr>
            <a:r>
              <a:rPr lang="en-US" sz="4125" spc="206" b="tru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 Códigos Postales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847070" y="5120357"/>
            <a:ext cx="15905989" cy="213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301"/>
              </a:lnSpc>
            </a:pPr>
            <a:r>
              <a:rPr lang="en-US" sz="12751" b="true">
                <a:solidFill>
                  <a:srgbClr val="FFFFFF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GEOLOCALIZACIÓN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390906" y="6134546"/>
            <a:ext cx="9856051" cy="8730429"/>
          </a:xfrm>
          <a:custGeom>
            <a:avLst/>
            <a:gdLst/>
            <a:ahLst/>
            <a:cxnLst/>
            <a:rect r="r" b="b" t="t" l="l"/>
            <a:pathLst>
              <a:path h="8730429" w="9856051">
                <a:moveTo>
                  <a:pt x="0" y="0"/>
                </a:moveTo>
                <a:lnTo>
                  <a:pt x="9856051" y="0"/>
                </a:lnTo>
                <a:lnTo>
                  <a:pt x="9856051" y="8730429"/>
                </a:lnTo>
                <a:lnTo>
                  <a:pt x="0" y="873042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4219488" y="-4493967"/>
            <a:ext cx="8438976" cy="7475193"/>
          </a:xfrm>
          <a:custGeom>
            <a:avLst/>
            <a:gdLst/>
            <a:ahLst/>
            <a:cxnLst/>
            <a:rect r="r" b="b" t="t" l="l"/>
            <a:pathLst>
              <a:path h="7475193" w="8438976">
                <a:moveTo>
                  <a:pt x="0" y="0"/>
                </a:moveTo>
                <a:lnTo>
                  <a:pt x="8438976" y="0"/>
                </a:lnTo>
                <a:lnTo>
                  <a:pt x="8438976" y="7475193"/>
                </a:lnTo>
                <a:lnTo>
                  <a:pt x="0" y="74751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347927" y="876387"/>
            <a:ext cx="1503529" cy="1945744"/>
          </a:xfrm>
          <a:custGeom>
            <a:avLst/>
            <a:gdLst/>
            <a:ahLst/>
            <a:cxnLst/>
            <a:rect r="r" b="b" t="t" l="l"/>
            <a:pathLst>
              <a:path h="1945744" w="1503529">
                <a:moveTo>
                  <a:pt x="0" y="0"/>
                </a:moveTo>
                <a:lnTo>
                  <a:pt x="1503529" y="0"/>
                </a:lnTo>
                <a:lnTo>
                  <a:pt x="1503529" y="1945743"/>
                </a:lnTo>
                <a:lnTo>
                  <a:pt x="0" y="194574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47070" y="2869755"/>
            <a:ext cx="13027491" cy="2200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5846"/>
              </a:lnSpc>
            </a:pPr>
            <a:r>
              <a:rPr lang="en-US" sz="13205" b="true">
                <a:solidFill>
                  <a:srgbClr val="FFFFFF"/>
                </a:solidFill>
                <a:latin typeface="Codec Pro Ultra-Bold"/>
                <a:ea typeface="Codec Pro Ultra-Bold"/>
                <a:cs typeface="Codec Pro Ultra-Bold"/>
                <a:sym typeface="Codec Pro Ultra-Bold"/>
              </a:rPr>
              <a:t>ANÁLISIS Y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83815" y="8984675"/>
            <a:ext cx="10198916" cy="570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5"/>
              </a:lnSpc>
            </a:pPr>
            <a:r>
              <a:rPr lang="en-US" sz="3425" spc="171" b="tru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Bryan Alexander Gómez Miranda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4375850" y="306158"/>
            <a:ext cx="3377209" cy="570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5"/>
              </a:lnSpc>
            </a:pPr>
            <a:r>
              <a:rPr lang="en-US" sz="3425" spc="171" b="tru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9 marzo 2025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330904"/>
          </a:xfrm>
          <a:custGeom>
            <a:avLst/>
            <a:gdLst/>
            <a:ahLst/>
            <a:cxnLst/>
            <a:rect r="r" b="b" t="t" l="l"/>
            <a:pathLst>
              <a:path h="3330904" w="18288000">
                <a:moveTo>
                  <a:pt x="0" y="0"/>
                </a:moveTo>
                <a:lnTo>
                  <a:pt x="18288000" y="0"/>
                </a:lnTo>
                <a:lnTo>
                  <a:pt x="18288000" y="3330904"/>
                </a:lnTo>
                <a:lnTo>
                  <a:pt x="0" y="33309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6579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655057" y="3743090"/>
            <a:ext cx="8509312" cy="4095106"/>
          </a:xfrm>
          <a:custGeom>
            <a:avLst/>
            <a:gdLst/>
            <a:ahLst/>
            <a:cxnLst/>
            <a:rect r="r" b="b" t="t" l="l"/>
            <a:pathLst>
              <a:path h="4095106" w="8509312">
                <a:moveTo>
                  <a:pt x="0" y="0"/>
                </a:moveTo>
                <a:lnTo>
                  <a:pt x="8509311" y="0"/>
                </a:lnTo>
                <a:lnTo>
                  <a:pt x="8509311" y="4095107"/>
                </a:lnTo>
                <a:lnTo>
                  <a:pt x="0" y="40951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15408" y="83356"/>
            <a:ext cx="12788610" cy="30213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59"/>
              </a:lnSpc>
            </a:pPr>
            <a:r>
              <a:rPr lang="en-US" sz="9466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OBJETIVO DEL PROYECTO 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241822" y="8438272"/>
            <a:ext cx="11335782" cy="915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07"/>
              </a:lnSpc>
              <a:spcBef>
                <a:spcPct val="0"/>
              </a:spcBef>
            </a:pPr>
            <a:r>
              <a:rPr lang="en-US" sz="277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"Geolocalizar códigos postales y </a:t>
            </a:r>
          </a:p>
          <a:p>
            <a:pPr algn="ctr">
              <a:lnSpc>
                <a:spcPts val="3607"/>
              </a:lnSpc>
              <a:spcBef>
                <a:spcPct val="0"/>
              </a:spcBef>
            </a:pPr>
            <a:r>
              <a:rPr lang="en-US" sz="2774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visualizarlos en un mapa de calor para análisis espacial."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367097" y="9646093"/>
            <a:ext cx="5218962" cy="1057828"/>
            <a:chOff x="0" y="0"/>
            <a:chExt cx="1374541" cy="2786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374541" cy="278605"/>
            </a:xfrm>
            <a:custGeom>
              <a:avLst/>
              <a:gdLst/>
              <a:ahLst/>
              <a:cxnLst/>
              <a:rect r="r" b="b" t="t" l="l"/>
              <a:pathLst>
                <a:path h="278605" w="1374541">
                  <a:moveTo>
                    <a:pt x="0" y="0"/>
                  </a:moveTo>
                  <a:lnTo>
                    <a:pt x="1374541" y="0"/>
                  </a:lnTo>
                  <a:lnTo>
                    <a:pt x="1374541" y="278605"/>
                  </a:lnTo>
                  <a:lnTo>
                    <a:pt x="0" y="27860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1374541" cy="2976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01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104227" y="2548870"/>
            <a:ext cx="8079547" cy="1383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48"/>
              </a:lnSpc>
              <a:spcBef>
                <a:spcPct val="0"/>
              </a:spcBef>
            </a:pPr>
            <a:r>
              <a:rPr lang="en-US" sz="8290">
                <a:solidFill>
                  <a:srgbClr val="1A1A1A"/>
                </a:solidFill>
                <a:latin typeface="Codec Pro"/>
                <a:ea typeface="Codec Pro"/>
                <a:cs typeface="Codec Pro"/>
                <a:sym typeface="Codec Pro"/>
              </a:rPr>
              <a:t>METODOLOGÍA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742448" y="4484872"/>
            <a:ext cx="8803104" cy="13834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48"/>
              </a:lnSpc>
              <a:spcBef>
                <a:spcPct val="0"/>
              </a:spcBef>
            </a:pPr>
            <a:r>
              <a:rPr lang="en-US" sz="8290">
                <a:solidFill>
                  <a:srgbClr val="1A1A1A"/>
                </a:solidFill>
                <a:latin typeface="Codec Pro"/>
                <a:ea typeface="Codec Pro"/>
                <a:cs typeface="Codec Pro"/>
                <a:sym typeface="Codec Pro"/>
              </a:rPr>
              <a:t>¿CÓMO SE HIZO?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0"/>
            <a:ext cx="4513686" cy="11241465"/>
          </a:xfrm>
          <a:custGeom>
            <a:avLst/>
            <a:gdLst/>
            <a:ahLst/>
            <a:cxnLst/>
            <a:rect r="r" b="b" t="t" l="l"/>
            <a:pathLst>
              <a:path h="11241465" w="4513686">
                <a:moveTo>
                  <a:pt x="0" y="0"/>
                </a:moveTo>
                <a:lnTo>
                  <a:pt x="4513686" y="0"/>
                </a:lnTo>
                <a:lnTo>
                  <a:pt x="4513686" y="11241465"/>
                </a:lnTo>
                <a:lnTo>
                  <a:pt x="0" y="112414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8491" t="0" r="-164621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11408" y="9646093"/>
            <a:ext cx="8321306" cy="1057828"/>
            <a:chOff x="0" y="0"/>
            <a:chExt cx="2191620" cy="27860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191620" cy="278605"/>
            </a:xfrm>
            <a:custGeom>
              <a:avLst/>
              <a:gdLst/>
              <a:ahLst/>
              <a:cxnLst/>
              <a:rect r="r" b="b" t="t" l="l"/>
              <a:pathLst>
                <a:path h="278605" w="2191620">
                  <a:moveTo>
                    <a:pt x="0" y="0"/>
                  </a:moveTo>
                  <a:lnTo>
                    <a:pt x="2191620" y="0"/>
                  </a:lnTo>
                  <a:lnTo>
                    <a:pt x="2191620" y="278605"/>
                  </a:lnTo>
                  <a:lnTo>
                    <a:pt x="0" y="27860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2191620" cy="2976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sz="2199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01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6322411" y="2513751"/>
            <a:ext cx="1838917" cy="1838917"/>
          </a:xfrm>
          <a:custGeom>
            <a:avLst/>
            <a:gdLst/>
            <a:ahLst/>
            <a:cxnLst/>
            <a:rect r="r" b="b" t="t" l="l"/>
            <a:pathLst>
              <a:path h="1838917" w="1838917">
                <a:moveTo>
                  <a:pt x="0" y="0"/>
                </a:moveTo>
                <a:lnTo>
                  <a:pt x="1838917" y="0"/>
                </a:lnTo>
                <a:lnTo>
                  <a:pt x="1838917" y="1838917"/>
                </a:lnTo>
                <a:lnTo>
                  <a:pt x="0" y="18389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501021" y="2513751"/>
            <a:ext cx="1838917" cy="1838917"/>
          </a:xfrm>
          <a:custGeom>
            <a:avLst/>
            <a:gdLst/>
            <a:ahLst/>
            <a:cxnLst/>
            <a:rect r="r" b="b" t="t" l="l"/>
            <a:pathLst>
              <a:path h="1838917" w="1838917">
                <a:moveTo>
                  <a:pt x="0" y="0"/>
                </a:moveTo>
                <a:lnTo>
                  <a:pt x="1838917" y="0"/>
                </a:lnTo>
                <a:lnTo>
                  <a:pt x="1838917" y="1838917"/>
                </a:lnTo>
                <a:lnTo>
                  <a:pt x="0" y="18389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4902747" y="2513751"/>
            <a:ext cx="1838917" cy="1838917"/>
          </a:xfrm>
          <a:custGeom>
            <a:avLst/>
            <a:gdLst/>
            <a:ahLst/>
            <a:cxnLst/>
            <a:rect r="r" b="b" t="t" l="l"/>
            <a:pathLst>
              <a:path h="1838917" w="1838917">
                <a:moveTo>
                  <a:pt x="0" y="0"/>
                </a:moveTo>
                <a:lnTo>
                  <a:pt x="1838917" y="0"/>
                </a:lnTo>
                <a:lnTo>
                  <a:pt x="1838917" y="1838917"/>
                </a:lnTo>
                <a:lnTo>
                  <a:pt x="0" y="18389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617851" y="2787781"/>
            <a:ext cx="1248037" cy="1248037"/>
          </a:xfrm>
          <a:custGeom>
            <a:avLst/>
            <a:gdLst/>
            <a:ahLst/>
            <a:cxnLst/>
            <a:rect r="r" b="b" t="t" l="l"/>
            <a:pathLst>
              <a:path h="1248037" w="1248037">
                <a:moveTo>
                  <a:pt x="0" y="0"/>
                </a:moveTo>
                <a:lnTo>
                  <a:pt x="1248037" y="0"/>
                </a:lnTo>
                <a:lnTo>
                  <a:pt x="1248037" y="1248037"/>
                </a:lnTo>
                <a:lnTo>
                  <a:pt x="0" y="12480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909591" y="2900910"/>
            <a:ext cx="1021778" cy="1021778"/>
          </a:xfrm>
          <a:custGeom>
            <a:avLst/>
            <a:gdLst/>
            <a:ahLst/>
            <a:cxnLst/>
            <a:rect r="r" b="b" t="t" l="l"/>
            <a:pathLst>
              <a:path h="1021778" w="1021778">
                <a:moveTo>
                  <a:pt x="0" y="0"/>
                </a:moveTo>
                <a:lnTo>
                  <a:pt x="1021778" y="0"/>
                </a:lnTo>
                <a:lnTo>
                  <a:pt x="1021778" y="1021779"/>
                </a:lnTo>
                <a:lnTo>
                  <a:pt x="0" y="102177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229168" y="2818762"/>
            <a:ext cx="1186074" cy="1186074"/>
          </a:xfrm>
          <a:custGeom>
            <a:avLst/>
            <a:gdLst/>
            <a:ahLst/>
            <a:cxnLst/>
            <a:rect r="r" b="b" t="t" l="l"/>
            <a:pathLst>
              <a:path h="1186074" w="1186074">
                <a:moveTo>
                  <a:pt x="0" y="0"/>
                </a:moveTo>
                <a:lnTo>
                  <a:pt x="1186075" y="0"/>
                </a:lnTo>
                <a:lnTo>
                  <a:pt x="1186075" y="1186075"/>
                </a:lnTo>
                <a:lnTo>
                  <a:pt x="0" y="11860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5804775" y="254751"/>
            <a:ext cx="11454525" cy="2085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56"/>
              </a:lnSpc>
              <a:spcBef>
                <a:spcPct val="0"/>
              </a:spcBef>
            </a:pPr>
            <a:r>
              <a:rPr lang="en-US" sz="6547">
                <a:solidFill>
                  <a:srgbClr val="1A1A1A"/>
                </a:solidFill>
                <a:latin typeface="Codec Pro"/>
                <a:ea typeface="Codec Pro"/>
                <a:cs typeface="Codec Pro"/>
                <a:sym typeface="Codec Pro"/>
              </a:rPr>
              <a:t>OBTENCION Y PROCESAMIENTO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804775" y="4564016"/>
            <a:ext cx="2874189" cy="723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899"/>
              </a:lnSpc>
              <a:spcBef>
                <a:spcPct val="0"/>
              </a:spcBef>
            </a:pPr>
            <a:r>
              <a:rPr lang="en-US" b="true" sz="241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Obtención de datos: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094943" y="4554491"/>
            <a:ext cx="2874189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39"/>
              </a:lnSpc>
              <a:spcBef>
                <a:spcPct val="0"/>
              </a:spcBef>
            </a:pPr>
            <a:r>
              <a:rPr lang="en-US" b="true" sz="211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Limpieza y validación de datos: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4385111" y="4552693"/>
            <a:ext cx="2874189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539"/>
              </a:lnSpc>
              <a:spcBef>
                <a:spcPct val="0"/>
              </a:spcBef>
            </a:pPr>
            <a:r>
              <a:rPr lang="en-US" b="true" sz="2115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Procesamiento de datos: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878289" y="5470194"/>
            <a:ext cx="2727161" cy="15549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491"/>
              </a:lnSpc>
            </a:pPr>
            <a:r>
              <a:rPr lang="en-US" sz="1779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Se trabajó con un archivo Excel  que contenía códigos postales con columnas como ZIP A y ZIP B,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657248" y="5354591"/>
            <a:ext cx="3749579" cy="40695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4222" indent="-192111" lvl="1">
              <a:lnSpc>
                <a:spcPts val="2491"/>
              </a:lnSpc>
              <a:buFont typeface="Arial"/>
              <a:buChar char="•"/>
            </a:pPr>
            <a:r>
              <a:rPr lang="en-US" sz="1779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Se verificó que los datos de código postal no tuvieran valores vacíos o duplicados.</a:t>
            </a:r>
          </a:p>
          <a:p>
            <a:pPr algn="l" marL="384222" indent="-192111" lvl="1">
              <a:lnSpc>
                <a:spcPts val="2491"/>
              </a:lnSpc>
              <a:buFont typeface="Arial"/>
              <a:buChar char="•"/>
            </a:pPr>
            <a:r>
              <a:rPr lang="en-US" sz="1779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Se convirtieron formatos incorrectos </a:t>
            </a:r>
          </a:p>
          <a:p>
            <a:pPr algn="l" marL="384222" indent="-192111" lvl="1">
              <a:lnSpc>
                <a:spcPts val="2491"/>
              </a:lnSpc>
              <a:buFont typeface="Arial"/>
              <a:buChar char="•"/>
            </a:pPr>
            <a:r>
              <a:rPr lang="en-US" sz="1779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Se validó que las coordenadas obtenidas fueran correctas, comparando con referencias geográficas conocidas.</a:t>
            </a:r>
          </a:p>
          <a:p>
            <a:pPr algn="l" marL="384222" indent="-192111" lvl="1">
              <a:lnSpc>
                <a:spcPts val="2491"/>
              </a:lnSpc>
              <a:buFont typeface="Arial"/>
              <a:buChar char="•"/>
            </a:pPr>
            <a:r>
              <a:rPr lang="en-US" sz="1779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Se eliminaron registros con información inconsistente o fuera del rango esperado.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387902" y="5259412"/>
            <a:ext cx="3057481" cy="4698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4222" indent="-192111" lvl="1">
              <a:lnSpc>
                <a:spcPts val="2491"/>
              </a:lnSpc>
              <a:buFont typeface="Arial"/>
              <a:buChar char="•"/>
            </a:pPr>
            <a:r>
              <a:rPr lang="en-US" sz="1779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Se usó pandas para cargar y manipular el dataset.</a:t>
            </a:r>
          </a:p>
          <a:p>
            <a:pPr algn="l" marL="384222" indent="-192111" lvl="1">
              <a:lnSpc>
                <a:spcPts val="2491"/>
              </a:lnSpc>
              <a:buFont typeface="Arial"/>
              <a:buChar char="•"/>
            </a:pPr>
            <a:r>
              <a:rPr lang="en-US" sz="1779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Se automatizó la consulta de coordenadas a la API de Google Maps, iterando sobre los códigos postales.</a:t>
            </a:r>
          </a:p>
          <a:p>
            <a:pPr algn="l" marL="384222" indent="-192111" lvl="1">
              <a:lnSpc>
                <a:spcPts val="2491"/>
              </a:lnSpc>
              <a:buFont typeface="Arial"/>
              <a:buChar char="•"/>
            </a:pPr>
            <a:r>
              <a:rPr lang="en-US" sz="1779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Se guardaron los resultados en el archivo Excel actualizado para evitar consultas innecesarias a la API.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92730" y="2343654"/>
            <a:ext cx="4083926" cy="5794004"/>
            <a:chOff x="0" y="0"/>
            <a:chExt cx="5445235" cy="7725338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110" y="0"/>
              <a:ext cx="5067507" cy="7725338"/>
              <a:chOff x="0" y="0"/>
              <a:chExt cx="1000989" cy="1525993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000989" cy="1525993"/>
              </a:xfrm>
              <a:custGeom>
                <a:avLst/>
                <a:gdLst/>
                <a:ahLst/>
                <a:cxnLst/>
                <a:rect r="r" b="b" t="t" l="l"/>
                <a:pathLst>
                  <a:path h="1525993" w="1000989">
                    <a:moveTo>
                      <a:pt x="63147" y="0"/>
                    </a:moveTo>
                    <a:lnTo>
                      <a:pt x="937842" y="0"/>
                    </a:lnTo>
                    <a:cubicBezTo>
                      <a:pt x="972717" y="0"/>
                      <a:pt x="1000989" y="28272"/>
                      <a:pt x="1000989" y="63147"/>
                    </a:cubicBezTo>
                    <a:lnTo>
                      <a:pt x="1000989" y="1462845"/>
                    </a:lnTo>
                    <a:cubicBezTo>
                      <a:pt x="1000989" y="1479593"/>
                      <a:pt x="994336" y="1495655"/>
                      <a:pt x="982494" y="1507497"/>
                    </a:cubicBezTo>
                    <a:cubicBezTo>
                      <a:pt x="970651" y="1519340"/>
                      <a:pt x="954589" y="1525993"/>
                      <a:pt x="937842" y="1525993"/>
                    </a:cubicBezTo>
                    <a:lnTo>
                      <a:pt x="63147" y="1525993"/>
                    </a:lnTo>
                    <a:cubicBezTo>
                      <a:pt x="28272" y="1525993"/>
                      <a:pt x="0" y="1497721"/>
                      <a:pt x="0" y="1462845"/>
                    </a:cubicBezTo>
                    <a:lnTo>
                      <a:pt x="0" y="63147"/>
                    </a:lnTo>
                    <a:cubicBezTo>
                      <a:pt x="0" y="28272"/>
                      <a:pt x="28272" y="0"/>
                      <a:pt x="63147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19050"/>
                <a:ext cx="1000989" cy="15450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AutoShape 7" id="7"/>
            <p:cNvSpPr/>
            <p:nvPr/>
          </p:nvSpPr>
          <p:spPr>
            <a:xfrm>
              <a:off x="118" y="2070663"/>
              <a:ext cx="5444998" cy="254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6024747" y="2343654"/>
            <a:ext cx="4083926" cy="5794004"/>
            <a:chOff x="0" y="0"/>
            <a:chExt cx="5445235" cy="7725338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100" y="0"/>
              <a:ext cx="4606128" cy="7725338"/>
              <a:chOff x="0" y="0"/>
              <a:chExt cx="909852" cy="1525993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909853" cy="1525993"/>
              </a:xfrm>
              <a:custGeom>
                <a:avLst/>
                <a:gdLst/>
                <a:ahLst/>
                <a:cxnLst/>
                <a:rect r="r" b="b" t="t" l="l"/>
                <a:pathLst>
                  <a:path h="1525993" w="909853">
                    <a:moveTo>
                      <a:pt x="69473" y="0"/>
                    </a:moveTo>
                    <a:lnTo>
                      <a:pt x="840380" y="0"/>
                    </a:lnTo>
                    <a:cubicBezTo>
                      <a:pt x="858805" y="0"/>
                      <a:pt x="876476" y="7319"/>
                      <a:pt x="889505" y="20348"/>
                    </a:cubicBezTo>
                    <a:cubicBezTo>
                      <a:pt x="902533" y="33377"/>
                      <a:pt x="909853" y="51047"/>
                      <a:pt x="909853" y="69473"/>
                    </a:cubicBezTo>
                    <a:lnTo>
                      <a:pt x="909853" y="1456520"/>
                    </a:lnTo>
                    <a:cubicBezTo>
                      <a:pt x="909853" y="1474946"/>
                      <a:pt x="902533" y="1492616"/>
                      <a:pt x="889505" y="1505645"/>
                    </a:cubicBezTo>
                    <a:cubicBezTo>
                      <a:pt x="876476" y="1518673"/>
                      <a:pt x="858805" y="1525993"/>
                      <a:pt x="840380" y="1525993"/>
                    </a:cubicBezTo>
                    <a:lnTo>
                      <a:pt x="69473" y="1525993"/>
                    </a:lnTo>
                    <a:cubicBezTo>
                      <a:pt x="51047" y="1525993"/>
                      <a:pt x="33377" y="1518673"/>
                      <a:pt x="20348" y="1505645"/>
                    </a:cubicBezTo>
                    <a:cubicBezTo>
                      <a:pt x="7319" y="1492616"/>
                      <a:pt x="0" y="1474946"/>
                      <a:pt x="0" y="1456520"/>
                    </a:cubicBezTo>
                    <a:lnTo>
                      <a:pt x="0" y="69473"/>
                    </a:lnTo>
                    <a:cubicBezTo>
                      <a:pt x="0" y="51047"/>
                      <a:pt x="7319" y="33377"/>
                      <a:pt x="20348" y="20348"/>
                    </a:cubicBezTo>
                    <a:cubicBezTo>
                      <a:pt x="33377" y="7319"/>
                      <a:pt x="51047" y="0"/>
                      <a:pt x="69473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19050"/>
                <a:ext cx="909852" cy="15450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AutoShape 12" id="12"/>
            <p:cNvSpPr/>
            <p:nvPr/>
          </p:nvSpPr>
          <p:spPr>
            <a:xfrm>
              <a:off x="118" y="2070663"/>
              <a:ext cx="5444998" cy="254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892730" y="3884900"/>
            <a:ext cx="3800700" cy="5750394"/>
          </a:xfrm>
          <a:custGeom>
            <a:avLst/>
            <a:gdLst/>
            <a:ahLst/>
            <a:cxnLst/>
            <a:rect r="r" b="b" t="t" l="l"/>
            <a:pathLst>
              <a:path h="5750394" w="3800700">
                <a:moveTo>
                  <a:pt x="0" y="0"/>
                </a:moveTo>
                <a:lnTo>
                  <a:pt x="3800700" y="0"/>
                </a:lnTo>
                <a:lnTo>
                  <a:pt x="3800700" y="5750394"/>
                </a:lnTo>
                <a:lnTo>
                  <a:pt x="0" y="57503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4896" t="0" r="-48487" b="-41005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024747" y="3884900"/>
            <a:ext cx="3435531" cy="5859645"/>
          </a:xfrm>
          <a:custGeom>
            <a:avLst/>
            <a:gdLst/>
            <a:ahLst/>
            <a:cxnLst/>
            <a:rect r="r" b="b" t="t" l="l"/>
            <a:pathLst>
              <a:path h="5859645" w="3435531">
                <a:moveTo>
                  <a:pt x="0" y="0"/>
                </a:moveTo>
                <a:lnTo>
                  <a:pt x="3435531" y="0"/>
                </a:lnTo>
                <a:lnTo>
                  <a:pt x="3435531" y="5859645"/>
                </a:lnTo>
                <a:lnTo>
                  <a:pt x="0" y="58596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29" r="0" b="-213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408560" y="479678"/>
            <a:ext cx="9470880" cy="13606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777"/>
              </a:lnSpc>
              <a:spcBef>
                <a:spcPct val="0"/>
              </a:spcBef>
            </a:pPr>
            <a:r>
              <a:rPr lang="en-US" sz="8147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ANTES Y DESPUÉS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336470" y="2343654"/>
            <a:ext cx="9258607" cy="5794004"/>
            <a:chOff x="0" y="0"/>
            <a:chExt cx="12344809" cy="7725338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11" y="0"/>
              <a:ext cx="10442849" cy="7725338"/>
              <a:chOff x="0" y="0"/>
              <a:chExt cx="2062785" cy="1525993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2062785" cy="1525993"/>
              </a:xfrm>
              <a:custGeom>
                <a:avLst/>
                <a:gdLst/>
                <a:ahLst/>
                <a:cxnLst/>
                <a:rect r="r" b="b" t="t" l="l"/>
                <a:pathLst>
                  <a:path h="1525993" w="2062785">
                    <a:moveTo>
                      <a:pt x="30643" y="0"/>
                    </a:moveTo>
                    <a:lnTo>
                      <a:pt x="2032142" y="0"/>
                    </a:lnTo>
                    <a:cubicBezTo>
                      <a:pt x="2049066" y="0"/>
                      <a:pt x="2062785" y="13719"/>
                      <a:pt x="2062785" y="30643"/>
                    </a:cubicBezTo>
                    <a:lnTo>
                      <a:pt x="2062785" y="1495350"/>
                    </a:lnTo>
                    <a:cubicBezTo>
                      <a:pt x="2062785" y="1503477"/>
                      <a:pt x="2059556" y="1511271"/>
                      <a:pt x="2053810" y="1517018"/>
                    </a:cubicBezTo>
                    <a:cubicBezTo>
                      <a:pt x="2048063" y="1522764"/>
                      <a:pt x="2040269" y="1525993"/>
                      <a:pt x="2032142" y="1525993"/>
                    </a:cubicBezTo>
                    <a:lnTo>
                      <a:pt x="30643" y="1525993"/>
                    </a:lnTo>
                    <a:cubicBezTo>
                      <a:pt x="13719" y="1525993"/>
                      <a:pt x="0" y="1512273"/>
                      <a:pt x="0" y="1495350"/>
                    </a:cubicBezTo>
                    <a:lnTo>
                      <a:pt x="0" y="30643"/>
                    </a:lnTo>
                    <a:cubicBezTo>
                      <a:pt x="0" y="13719"/>
                      <a:pt x="13719" y="0"/>
                      <a:pt x="30643" y="0"/>
                    </a:cubicBezTo>
                    <a:close/>
                  </a:path>
                </a:pathLst>
              </a:custGeom>
              <a:solidFill>
                <a:srgbClr val="FFFFFF">
                  <a:alpha val="98824"/>
                </a:srgbClr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19050"/>
                <a:ext cx="2062785" cy="1545043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</a:p>
            </p:txBody>
          </p:sp>
        </p:grpSp>
        <p:sp>
          <p:nvSpPr>
            <p:cNvPr name="AutoShape 20" id="20"/>
            <p:cNvSpPr/>
            <p:nvPr/>
          </p:nvSpPr>
          <p:spPr>
            <a:xfrm>
              <a:off x="52" y="2070663"/>
              <a:ext cx="12344705" cy="25400"/>
            </a:xfrm>
            <a:prstGeom prst="line">
              <a:avLst/>
            </a:prstGeom>
            <a:ln cap="flat" w="50800">
              <a:solidFill>
                <a:srgbClr val="000000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21" id="21"/>
          <p:cNvSpPr/>
          <p:nvPr/>
        </p:nvSpPr>
        <p:spPr>
          <a:xfrm flipH="false" flipV="false" rot="0">
            <a:off x="10336307" y="3840490"/>
            <a:ext cx="7803303" cy="5275711"/>
          </a:xfrm>
          <a:custGeom>
            <a:avLst/>
            <a:gdLst/>
            <a:ahLst/>
            <a:cxnLst/>
            <a:rect r="r" b="b" t="t" l="l"/>
            <a:pathLst>
              <a:path h="5275711" w="7803303">
                <a:moveTo>
                  <a:pt x="0" y="0"/>
                </a:moveTo>
                <a:lnTo>
                  <a:pt x="7803303" y="0"/>
                </a:lnTo>
                <a:lnTo>
                  <a:pt x="7803303" y="5275712"/>
                </a:lnTo>
                <a:lnTo>
                  <a:pt x="0" y="52757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751117" y="2749015"/>
            <a:ext cx="4083926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Datos</a:t>
            </a:r>
            <a:r>
              <a:rPr lang="en-US" sz="29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 Originales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5700550" y="2749015"/>
            <a:ext cx="4083926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Datos limpios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195996" y="2739490"/>
            <a:ext cx="4083926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Datos Verificados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318195" y="6207257"/>
            <a:ext cx="9856051" cy="8730429"/>
          </a:xfrm>
          <a:custGeom>
            <a:avLst/>
            <a:gdLst/>
            <a:ahLst/>
            <a:cxnLst/>
            <a:rect r="r" b="b" t="t" l="l"/>
            <a:pathLst>
              <a:path h="8730429" w="9856051">
                <a:moveTo>
                  <a:pt x="0" y="0"/>
                </a:moveTo>
                <a:lnTo>
                  <a:pt x="9856050" y="0"/>
                </a:lnTo>
                <a:lnTo>
                  <a:pt x="9856050" y="8730429"/>
                </a:lnTo>
                <a:lnTo>
                  <a:pt x="0" y="8730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76628" y="-3703073"/>
            <a:ext cx="11239421" cy="9955810"/>
          </a:xfrm>
          <a:custGeom>
            <a:avLst/>
            <a:gdLst/>
            <a:ahLst/>
            <a:cxnLst/>
            <a:rect r="r" b="b" t="t" l="l"/>
            <a:pathLst>
              <a:path h="9955810" w="11239421">
                <a:moveTo>
                  <a:pt x="0" y="0"/>
                </a:moveTo>
                <a:lnTo>
                  <a:pt x="11239421" y="0"/>
                </a:lnTo>
                <a:lnTo>
                  <a:pt x="11239421" y="9955810"/>
                </a:lnTo>
                <a:lnTo>
                  <a:pt x="0" y="995581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568960" y="4835804"/>
            <a:ext cx="3498469" cy="535153"/>
            <a:chOff x="0" y="0"/>
            <a:chExt cx="921407" cy="14094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21408" cy="140946"/>
            </a:xfrm>
            <a:custGeom>
              <a:avLst/>
              <a:gdLst/>
              <a:ahLst/>
              <a:cxnLst/>
              <a:rect r="r" b="b" t="t" l="l"/>
              <a:pathLst>
                <a:path h="140946" w="921408">
                  <a:moveTo>
                    <a:pt x="0" y="0"/>
                  </a:moveTo>
                  <a:lnTo>
                    <a:pt x="921408" y="0"/>
                  </a:lnTo>
                  <a:lnTo>
                    <a:pt x="921408" y="140946"/>
                  </a:lnTo>
                  <a:lnTo>
                    <a:pt x="0" y="140946"/>
                  </a:ln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921407" cy="159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  <a:r>
                <a:rPr lang="en-US" b="true" sz="219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Pandas</a:t>
              </a: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6549417" y="589177"/>
            <a:ext cx="10054832" cy="3376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12673"/>
              </a:lnSpc>
              <a:spcBef>
                <a:spcPct val="0"/>
              </a:spcBef>
            </a:pPr>
            <a:r>
              <a:rPr lang="en-US" sz="10560">
                <a:solidFill>
                  <a:srgbClr val="1A1A1A"/>
                </a:solidFill>
                <a:latin typeface="Codec Pro"/>
                <a:ea typeface="Codec Pro"/>
                <a:cs typeface="Codec Pro"/>
                <a:sym typeface="Codec Pro"/>
              </a:rPr>
              <a:t>TECNOLOGÍAS UTILIZADAS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943082" y="4799574"/>
            <a:ext cx="10124347" cy="1600829"/>
            <a:chOff x="0" y="0"/>
            <a:chExt cx="13499129" cy="213443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8834504" y="723743"/>
              <a:ext cx="4664625" cy="136238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56"/>
                </a:lnSpc>
              </a:pPr>
              <a:r>
                <a:rPr lang="en-US" sz="1968">
                  <a:solidFill>
                    <a:srgbClr val="100F0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 procesaron datos desde un archivo Excel con Pandas.</a:t>
              </a:r>
            </a:p>
          </p:txBody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738656" cy="2134439"/>
            </a:xfrm>
            <a:custGeom>
              <a:avLst/>
              <a:gdLst/>
              <a:ahLst/>
              <a:cxnLst/>
              <a:rect r="r" b="b" t="t" l="l"/>
              <a:pathLst>
                <a:path h="2134439" w="6738656">
                  <a:moveTo>
                    <a:pt x="0" y="0"/>
                  </a:moveTo>
                  <a:lnTo>
                    <a:pt x="6738656" y="0"/>
                  </a:lnTo>
                  <a:lnTo>
                    <a:pt x="6738656" y="2134439"/>
                  </a:lnTo>
                  <a:lnTo>
                    <a:pt x="0" y="213443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4424" t="0" r="-4424" b="-93301"/>
              </a:stretch>
            </a:blipFill>
          </p:spPr>
        </p:sp>
      </p:grpSp>
      <p:sp>
        <p:nvSpPr>
          <p:cNvPr name="Freeform 11" id="11"/>
          <p:cNvSpPr/>
          <p:nvPr/>
        </p:nvSpPr>
        <p:spPr>
          <a:xfrm flipH="false" flipV="false" rot="0">
            <a:off x="1028700" y="1090580"/>
            <a:ext cx="5053992" cy="1470620"/>
          </a:xfrm>
          <a:custGeom>
            <a:avLst/>
            <a:gdLst/>
            <a:ahLst/>
            <a:cxnLst/>
            <a:rect r="r" b="b" t="t" l="l"/>
            <a:pathLst>
              <a:path h="1470620" w="5053992">
                <a:moveTo>
                  <a:pt x="0" y="0"/>
                </a:moveTo>
                <a:lnTo>
                  <a:pt x="5053992" y="0"/>
                </a:lnTo>
                <a:lnTo>
                  <a:pt x="5053992" y="1470619"/>
                </a:lnTo>
                <a:lnTo>
                  <a:pt x="0" y="14706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424" t="-110416" r="-4424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2943082" y="6873870"/>
            <a:ext cx="10124347" cy="1267797"/>
            <a:chOff x="0" y="0"/>
            <a:chExt cx="13499129" cy="1690396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8834504" y="0"/>
              <a:ext cx="4664625" cy="713537"/>
              <a:chOff x="0" y="0"/>
              <a:chExt cx="921407" cy="14094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921408" cy="140946"/>
              </a:xfrm>
              <a:custGeom>
                <a:avLst/>
                <a:gdLst/>
                <a:ahLst/>
                <a:cxnLst/>
                <a:rect r="r" b="b" t="t" l="l"/>
                <a:pathLst>
                  <a:path h="140946" w="921408">
                    <a:moveTo>
                      <a:pt x="0" y="0"/>
                    </a:moveTo>
                    <a:lnTo>
                      <a:pt x="921408" y="0"/>
                    </a:lnTo>
                    <a:lnTo>
                      <a:pt x="921408" y="140946"/>
                    </a:lnTo>
                    <a:lnTo>
                      <a:pt x="0" y="140946"/>
                    </a:lnTo>
                    <a:close/>
                  </a:path>
                </a:pathLst>
              </a:custGeom>
              <a:solidFill>
                <a:srgbClr val="1A1A1A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19050"/>
                <a:ext cx="921407" cy="15999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  <a:r>
                  <a:rPr lang="en-US" b="true" sz="21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Maps API</a:t>
                </a: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8834504" y="791663"/>
              <a:ext cx="4664625" cy="8987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56"/>
                </a:lnSpc>
              </a:pPr>
              <a:r>
                <a:rPr lang="en-US" sz="1968">
                  <a:solidFill>
                    <a:srgbClr val="100F0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 obtuvieron coordenadas con Google Maps API</a:t>
              </a:r>
            </a:p>
          </p:txBody>
        </p:sp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738656" cy="1659526"/>
            </a:xfrm>
            <a:custGeom>
              <a:avLst/>
              <a:gdLst/>
              <a:ahLst/>
              <a:cxnLst/>
              <a:rect r="r" b="b" t="t" l="l"/>
              <a:pathLst>
                <a:path h="1659526" w="6738656">
                  <a:moveTo>
                    <a:pt x="0" y="0"/>
                  </a:moveTo>
                  <a:lnTo>
                    <a:pt x="6738656" y="0"/>
                  </a:lnTo>
                  <a:lnTo>
                    <a:pt x="6738656" y="1659526"/>
                  </a:lnTo>
                  <a:lnTo>
                    <a:pt x="0" y="16595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4424" t="0" r="-4424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2943082" y="8615133"/>
            <a:ext cx="10124347" cy="1286335"/>
            <a:chOff x="0" y="0"/>
            <a:chExt cx="13499129" cy="1715113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8834504" y="0"/>
              <a:ext cx="4664625" cy="713537"/>
              <a:chOff x="0" y="0"/>
              <a:chExt cx="921407" cy="140946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921408" cy="140946"/>
              </a:xfrm>
              <a:custGeom>
                <a:avLst/>
                <a:gdLst/>
                <a:ahLst/>
                <a:cxnLst/>
                <a:rect r="r" b="b" t="t" l="l"/>
                <a:pathLst>
                  <a:path h="140946" w="921408">
                    <a:moveTo>
                      <a:pt x="0" y="0"/>
                    </a:moveTo>
                    <a:lnTo>
                      <a:pt x="921408" y="0"/>
                    </a:lnTo>
                    <a:lnTo>
                      <a:pt x="921408" y="140946"/>
                    </a:lnTo>
                    <a:lnTo>
                      <a:pt x="0" y="140946"/>
                    </a:lnTo>
                    <a:close/>
                  </a:path>
                </a:pathLst>
              </a:custGeom>
              <a:solidFill>
                <a:srgbClr val="1A1A1A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19050"/>
                <a:ext cx="921407" cy="15999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859"/>
                  </a:lnSpc>
                </a:pPr>
                <a:r>
                  <a:rPr lang="en-US" b="true" sz="2199">
                    <a:solidFill>
                      <a:srgbClr val="FFFFFF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Folium</a:t>
                </a: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8834504" y="745908"/>
              <a:ext cx="4664625" cy="8987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756"/>
                </a:lnSpc>
              </a:pPr>
              <a:r>
                <a:rPr lang="en-US" sz="1968">
                  <a:solidFill>
                    <a:srgbClr val="100F0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se visualizaron en un mapa interactivo con Folium.</a:t>
              </a:r>
            </a:p>
          </p:txBody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738656" cy="1715113"/>
            </a:xfrm>
            <a:custGeom>
              <a:avLst/>
              <a:gdLst/>
              <a:ahLst/>
              <a:cxnLst/>
              <a:rect r="r" b="b" t="t" l="l"/>
              <a:pathLst>
                <a:path h="1715113" w="6738656">
                  <a:moveTo>
                    <a:pt x="0" y="0"/>
                  </a:moveTo>
                  <a:lnTo>
                    <a:pt x="6738656" y="0"/>
                  </a:lnTo>
                  <a:lnTo>
                    <a:pt x="6738656" y="1715113"/>
                  </a:lnTo>
                  <a:lnTo>
                    <a:pt x="0" y="171511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61631" r="0" b="-53972"/>
              </a:stretch>
            </a:blipFill>
          </p:spPr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2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3330904"/>
          </a:xfrm>
          <a:custGeom>
            <a:avLst/>
            <a:gdLst/>
            <a:ahLst/>
            <a:cxnLst/>
            <a:rect r="r" b="b" t="t" l="l"/>
            <a:pathLst>
              <a:path h="3330904" w="18288000">
                <a:moveTo>
                  <a:pt x="0" y="0"/>
                </a:moveTo>
                <a:lnTo>
                  <a:pt x="18288000" y="0"/>
                </a:lnTo>
                <a:lnTo>
                  <a:pt x="18288000" y="3330904"/>
                </a:lnTo>
                <a:lnTo>
                  <a:pt x="0" y="33309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65798"/>
            </a:stretch>
          </a:blipFill>
        </p:spPr>
      </p:sp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3354538" y="3330904"/>
            <a:ext cx="11110348" cy="6729984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2515408" y="83356"/>
            <a:ext cx="12788610" cy="1582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59"/>
              </a:lnSpc>
            </a:pPr>
            <a:r>
              <a:rPr lang="en-US" sz="9466">
                <a:solidFill>
                  <a:srgbClr val="FFFFFF"/>
                </a:solidFill>
                <a:latin typeface="Codec Pro"/>
                <a:ea typeface="Codec Pro"/>
                <a:cs typeface="Codec Pro"/>
                <a:sym typeface="Codec Pro"/>
              </a:rPr>
              <a:t>RESULTADOS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DAGhSgFX0qo</dc:identifier>
  <dcterms:modified xsi:type="dcterms:W3CDTF">2011-08-01T06:04:30Z</dcterms:modified>
  <cp:revision>1</cp:revision>
  <dc:title>Análisis y Geolocalización de Códigos Postales</dc:title>
</cp:coreProperties>
</file>